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handoutMasterIdLst>
    <p:handoutMasterId r:id="rId21"/>
  </p:handoutMasterIdLst>
  <p:sldIdLst>
    <p:sldId id="256" r:id="rId2"/>
    <p:sldId id="257" r:id="rId3"/>
    <p:sldId id="278" r:id="rId4"/>
    <p:sldId id="286" r:id="rId5"/>
    <p:sldId id="290" r:id="rId6"/>
    <p:sldId id="291" r:id="rId7"/>
    <p:sldId id="297" r:id="rId8"/>
    <p:sldId id="292" r:id="rId9"/>
    <p:sldId id="298" r:id="rId10"/>
    <p:sldId id="299" r:id="rId11"/>
    <p:sldId id="300" r:id="rId12"/>
    <p:sldId id="293" r:id="rId13"/>
    <p:sldId id="287" r:id="rId14"/>
    <p:sldId id="288" r:id="rId15"/>
    <p:sldId id="302" r:id="rId16"/>
    <p:sldId id="285" r:id="rId17"/>
    <p:sldId id="276" r:id="rId18"/>
    <p:sldId id="284"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78040" autoAdjust="0"/>
  </p:normalViewPr>
  <p:slideViewPr>
    <p:cSldViewPr snapToGrid="0" showGuides="1">
      <p:cViewPr varScale="1">
        <p:scale>
          <a:sx n="93" d="100"/>
          <a:sy n="93" d="100"/>
        </p:scale>
        <p:origin x="1257" y="33"/>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when Unity’s 2D capabilities were not as advanced as</a:t>
            </a:r>
            <a:r>
              <a:rPr lang="en-US" baseline="0" dirty="0" smtClean="0"/>
              <a:t> today, if you wanted to do something like a Skeletal based option. You needed to either use a plugin or use a 3D model made out of planes to simulate the cut-outs and bone animations.</a:t>
            </a:r>
          </a:p>
          <a:p>
            <a:endParaRPr lang="en-US" baseline="0" dirty="0" smtClean="0"/>
          </a:p>
          <a:p>
            <a:r>
              <a:rPr lang="en-US" baseline="0" dirty="0" smtClean="0"/>
              <a:t>In a nutshell it worked for some cases, but for some others such as the example shown. It meant a lot of overhead just for animations, plus the result was not as expected and modifications needed to happen in an outside software.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81194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the rig(blue skeleton) is really a 3D rig,</a:t>
            </a:r>
            <a:r>
              <a:rPr lang="en-US" baseline="0" dirty="0" smtClean="0"/>
              <a:t> that holds a transform for a three dimensional object that we won’t actually use.</a:t>
            </a:r>
          </a:p>
          <a:p>
            <a:endParaRPr lang="en-US" baseline="0" dirty="0" smtClean="0"/>
          </a:p>
          <a:p>
            <a:r>
              <a:rPr lang="en-US" baseline="0" dirty="0" smtClean="0"/>
              <a:t>And on the right side, we can see some issues, such as jagging that if we want to get rid off, we would need to send more overhead to the CPU-GPU.</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738259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discuss advantages</a:t>
            </a:r>
            <a:r>
              <a:rPr lang="en-US" baseline="0" dirty="0" smtClean="0"/>
              <a:t> and disadvantages of one method over the other. The important thing to note is that no method is better than the other. It depends on what the developer wants to achieve and the resources constraints she may have.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78143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part, I will show a demo using Unity (the software)</a:t>
            </a:r>
            <a:r>
              <a:rPr lang="en-GB" baseline="0" dirty="0" smtClean="0"/>
              <a:t> to Rig, Animate and Move a character using the Anima2D Animation Tool. </a:t>
            </a:r>
          </a:p>
          <a:p>
            <a:r>
              <a:rPr lang="en-GB" baseline="0" dirty="0" smtClean="0"/>
              <a:t>I’m still working on the Assets but, key important things to know are: Bones, Vertices, Attachments, Timeline, </a:t>
            </a:r>
            <a:r>
              <a:rPr lang="en-GB" baseline="0" dirty="0" err="1" smtClean="0"/>
              <a:t>Dopesheet</a:t>
            </a:r>
            <a:r>
              <a:rPr lang="en-GB" baseline="0" dirty="0" smtClean="0"/>
              <a:t>, IK, animation curve and interpolation.</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2342777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8296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 will show videos that</a:t>
            </a:r>
            <a:r>
              <a:rPr lang="en-GB" baseline="0" dirty="0" smtClean="0"/>
              <a:t> demonstrates the progress of the native Animation tool for 2D in Unity. The examples </a:t>
            </a:r>
            <a:r>
              <a:rPr lang="en-GB" baseline="0" smtClean="0"/>
              <a:t>here are </a:t>
            </a:r>
            <a:r>
              <a:rPr lang="en-GB" baseline="0" dirty="0" smtClean="0"/>
              <a:t>be similar to what I showed in the demo, the difference is that they will now be integrated in the software and not via an external plugin as it is now.</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324045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323104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Q&amp;A</a:t>
            </a:r>
            <a:endParaRPr lang="en-US" baseline="0" dirty="0" smtClean="0"/>
          </a:p>
          <a:p>
            <a:endParaRPr lang="en-US" baseline="0" dirty="0" smtClean="0"/>
          </a:p>
          <a:p>
            <a:r>
              <a:rPr lang="en-US" baseline="0" dirty="0" smtClean="0"/>
              <a:t>Note for Translator: How do I say Q&amp;A in Japanese?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125181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today we will talk about the future of 2D Animation in Unity. As you may heard, we acquired and made free the Asset Store package: Anima2D. The ultimate goal solve the problem of animating 2D characters and objects in Unity in an efficient way.</a:t>
            </a:r>
          </a:p>
          <a:p>
            <a:endParaRPr lang="en-GB" baseline="0" dirty="0" smtClean="0"/>
          </a:p>
          <a:p>
            <a:r>
              <a:rPr lang="en-GB" baseline="0" dirty="0" smtClean="0"/>
              <a:t>Description for translators:</a:t>
            </a:r>
          </a:p>
          <a:p>
            <a:r>
              <a:rPr lang="en-GB"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baseline="0" dirty="0" smtClean="0"/>
          </a:p>
          <a:p>
            <a:r>
              <a:rPr lang="en-GB" baseline="0" dirty="0" smtClean="0"/>
              <a:t>I will also demo the setup for a 2D character using the Anima2D plugin, which will consist on opening Unity and setting up objects to create a “rig”, and “animations”.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a:t>
            </a:r>
            <a:r>
              <a:rPr lang="en-US" dirty="0" err="1" smtClean="0"/>
              <a:t>Núñez</a:t>
            </a:r>
            <a:r>
              <a:rPr lang="en-US" dirty="0" smtClean="0"/>
              <a:t>, I work as a product evangelist for the Latin American region and before joining Unity I was working at game studios mostly in</a:t>
            </a:r>
            <a:r>
              <a:rPr lang="en-US" baseline="0" dirty="0" smtClean="0"/>
              <a:t> 2D games. So I know the struggles of having to use a 3D engine to make 2D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24043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p>
          <a:p>
            <a:endParaRPr lang="en-GB" dirty="0" smtClean="0"/>
          </a:p>
          <a:p>
            <a:r>
              <a:rPr lang="en-GB" dirty="0" smtClean="0"/>
              <a:t>Note for translators: Maybe this is the key slide, since we need to make sure that attendees can</a:t>
            </a:r>
            <a:r>
              <a:rPr lang="en-GB" baseline="0" dirty="0" smtClean="0"/>
              <a:t> leave the room with the knowledge we propose here.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193660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13588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512073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152817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82065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show a video from a Game that uses skeletal based</a:t>
            </a:r>
            <a:r>
              <a:rPr lang="en-US" baseline="0" dirty="0" smtClean="0"/>
              <a:t> Animation. Will just play it and then explain bits of how this could be achieved with the skeletal animation technique.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598776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mpty with large logo">
    <p:spTree>
      <p:nvGrpSpPr>
        <p:cNvPr id="1" name=""/>
        <p:cNvGrpSpPr/>
        <p:nvPr/>
      </p:nvGrpSpPr>
      <p:grpSpPr>
        <a:xfrm>
          <a:off x="0" y="0"/>
          <a:ext cx="0" cy="0"/>
          <a:chOff x="0" y="0"/>
          <a:chExt cx="0" cy="0"/>
        </a:xfrm>
      </p:grpSpPr>
      <p:pic>
        <p:nvPicPr>
          <p:cNvPr id="15" name="Billed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2" name="Billed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37600" y="903600"/>
            <a:ext cx="9614192" cy="9619200"/>
          </a:xfrm>
          <a:prstGeom prst="rect">
            <a:avLst/>
          </a:prstGeom>
        </p:spPr>
      </p:pic>
      <p:pic>
        <p:nvPicPr>
          <p:cNvPr id="3" name="Billed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24400"/>
            <a:ext cx="3047150" cy="910800"/>
          </a:xfrm>
          <a:prstGeom prst="rect">
            <a:avLst/>
          </a:prstGeom>
        </p:spPr>
      </p:pic>
    </p:spTree>
    <p:extLst>
      <p:ext uri="{BB962C8B-B14F-4D97-AF65-F5344CB8AC3E}">
        <p14:creationId xmlns:p14="http://schemas.microsoft.com/office/powerpoint/2010/main" val="6364675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56800" y="4220965"/>
            <a:ext cx="3853593" cy="3855600"/>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56800" y="-2934000"/>
            <a:ext cx="3853593" cy="38556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800" b="0" i="0">
                <a:solidFill>
                  <a:schemeClr val="bg1"/>
                </a:solidFill>
                <a:latin typeface="Roboto" charset="0"/>
                <a:ea typeface="Noto Sans CJK JP Bold" panose="020B0800000000000000" pitchFamily="34" charset="-128"/>
                <a:cs typeface="Roboto" charset="0"/>
              </a:defRPr>
            </a:lvl1pPr>
            <a:lvl2pPr>
              <a:lnSpc>
                <a:spcPts val="1750"/>
              </a:lnSpc>
              <a:spcAft>
                <a:spcPts val="800"/>
              </a:spcAft>
              <a:defRPr sz="1800" b="0" i="0">
                <a:solidFill>
                  <a:schemeClr val="bg1"/>
                </a:solidFill>
                <a:latin typeface="Roboto" charset="0"/>
                <a:ea typeface="Noto Sans CJK JP Bold" panose="020B0800000000000000" pitchFamily="34" charset="-128"/>
                <a:cs typeface="Roboto" charset="0"/>
              </a:defRPr>
            </a:lvl2pPr>
            <a:lvl3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3pPr>
            <a:lvl4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4pPr>
            <a:lvl5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GB" dirty="0"/>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600" y="-2700000"/>
            <a:ext cx="3853593" cy="38556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slide">
    <p:bg>
      <p:bgPr>
        <a:solidFill>
          <a:schemeClr val="tx1"/>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noFill/>
        </p:spPr>
        <p:txBody>
          <a:bodyPr anchor="ctr" anchorCtr="0"/>
          <a:lstStyle>
            <a:lvl1pPr>
              <a:defRPr sz="4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8" name="Bille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55768" y="4212000"/>
            <a:ext cx="3853593" cy="38556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User guide">
    <p:bg>
      <p:bgPr>
        <a:solidFill>
          <a:schemeClr val="bg1"/>
        </a:solidFill>
        <a:effectLst/>
      </p:bgPr>
    </p:bg>
    <p:spTree>
      <p:nvGrpSpPr>
        <p:cNvPr id="1" name=""/>
        <p:cNvGrpSpPr/>
        <p:nvPr/>
      </p:nvGrpSpPr>
      <p:grpSpPr>
        <a:xfrm>
          <a:off x="0" y="0"/>
          <a:ext cx="0" cy="0"/>
          <a:chOff x="0" y="0"/>
          <a:chExt cx="0" cy="0"/>
        </a:xfrm>
      </p:grpSpPr>
      <p:sp>
        <p:nvSpPr>
          <p:cNvPr id="25" name="Title 1"/>
          <p:cNvSpPr txBox="1">
            <a:spLocks/>
          </p:cNvSpPr>
          <p:nvPr userDrawn="1"/>
        </p:nvSpPr>
        <p:spPr>
          <a:xfrm>
            <a:off x="522089" y="437556"/>
            <a:ext cx="8099822" cy="460942"/>
          </a:xfrm>
          <a:prstGeom prst="rect">
            <a:avLst/>
          </a:prstGeom>
        </p:spPr>
        <p:txBody>
          <a:bodyPr vert="horz" lIns="0" tIns="0" rIns="0" bIns="0" rtlCol="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ja-JP" altLang="en-US"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rPr>
              <a:t>推奨フォント</a:t>
            </a:r>
            <a:endParaRPr kumimoji="0" lang="en-US" altLang="ja-JP"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smtClean="0">
                <a:ln>
                  <a:noFill/>
                </a:ln>
                <a:solidFill>
                  <a:srgbClr val="002834"/>
                </a:solidFill>
                <a:effectLst/>
                <a:uLnTx/>
                <a:uFillTx/>
                <a:latin typeface="Roboto" pitchFamily="2" charset="0"/>
                <a:ea typeface="Roboto" pitchFamily="2" charset="0"/>
                <a:cs typeface="Arial" panose="020B0604020202020204" pitchFamily="34" charset="0"/>
              </a:rPr>
              <a:t>Recommended  Font</a:t>
            </a: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pic>
        <p:nvPicPr>
          <p:cNvPr id="31" name="Picture 2" descr="https://t.gyazo.com/teams/unity/9145cd32315a5d957dc0d176af816b7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0943" y="1472982"/>
            <a:ext cx="3523907" cy="1988324"/>
          </a:xfrm>
          <a:prstGeom prst="rect">
            <a:avLst/>
          </a:prstGeom>
        </p:spPr>
        <p:style>
          <a:lnRef idx="2">
            <a:schemeClr val="accent5"/>
          </a:lnRef>
          <a:fillRef idx="1">
            <a:schemeClr val="lt1"/>
          </a:fillRef>
          <a:effectRef idx="0">
            <a:schemeClr val="accent5"/>
          </a:effectRef>
          <a:fontRef idx="minor">
            <a:schemeClr val="dk1"/>
          </a:fontRef>
        </p:style>
      </p:pic>
      <p:pic>
        <p:nvPicPr>
          <p:cNvPr id="32" name="Picture 4" descr="https://t.gyazo.com/teams/unity/fbcd25b2eab2a13ad99b3f7a343d93ff.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910496" y="1486985"/>
            <a:ext cx="3523906" cy="1974321"/>
          </a:xfrm>
          <a:prstGeom prst="rect">
            <a:avLst/>
          </a:prstGeom>
        </p:spPr>
        <p:style>
          <a:lnRef idx="2">
            <a:schemeClr val="accent5"/>
          </a:lnRef>
          <a:fillRef idx="1">
            <a:schemeClr val="lt1"/>
          </a:fillRef>
          <a:effectRef idx="0">
            <a:schemeClr val="accent5"/>
          </a:effectRef>
          <a:fontRef idx="minor">
            <a:schemeClr val="dk1"/>
          </a:fontRef>
        </p:style>
      </p:pic>
      <p:sp>
        <p:nvSpPr>
          <p:cNvPr id="33" name="正方形/長方形 32"/>
          <p:cNvSpPr/>
          <p:nvPr userDrawn="1"/>
        </p:nvSpPr>
        <p:spPr>
          <a:xfrm>
            <a:off x="760942"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English</a:t>
            </a:r>
            <a:r>
              <a:rPr kumimoji="1" lang="en-US" altLang="ja-JP" b="1" baseline="0" noProof="0" dirty="0" smtClean="0">
                <a:latin typeface="Roboto" pitchFamily="2" charset="0"/>
                <a:ea typeface="Noto Sans CJK JP Bold" panose="020B0800000000000000" pitchFamily="34" charset="-128"/>
              </a:rPr>
              <a:t> : </a:t>
            </a:r>
            <a:r>
              <a:rPr kumimoji="1" lang="en-US" altLang="ja-JP" baseline="0" noProof="0" dirty="0" err="1" smtClean="0">
                <a:latin typeface="Roboto" pitchFamily="2" charset="0"/>
                <a:ea typeface="Noto Sans CJK JP Bold" panose="020B0800000000000000" pitchFamily="34" charset="-128"/>
              </a:rPr>
              <a:t>Roboto</a:t>
            </a:r>
            <a:endParaRPr kumimoji="1" lang="ja-JP" altLang="en-US" baseline="0" noProof="0" dirty="0" err="1" smtClean="0">
              <a:latin typeface="Roboto" pitchFamily="2" charset="0"/>
              <a:ea typeface="Noto Sans CJK JP Bold" panose="020B0800000000000000" pitchFamily="34" charset="-128"/>
            </a:endParaRPr>
          </a:p>
        </p:txBody>
      </p:sp>
      <p:sp>
        <p:nvSpPr>
          <p:cNvPr id="43" name="Title 1"/>
          <p:cNvSpPr txBox="1">
            <a:spLocks/>
          </p:cNvSpPr>
          <p:nvPr userDrawn="1"/>
        </p:nvSpPr>
        <p:spPr>
          <a:xfrm>
            <a:off x="760943" y="1088929"/>
            <a:ext cx="8099822" cy="460942"/>
          </a:xfrm>
          <a:prstGeom prst="rect">
            <a:avLst/>
          </a:prstGeom>
        </p:spPr>
        <p:txBody>
          <a:bodyPr vert="horz" lIns="0" tIns="0" rIns="0" bIns="0" rtlCol="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2400" b="0" i="0" u="none" strike="noStrike" kern="1200" cap="none" spc="0" normalizeH="0" baseline="0" noProof="0" dirty="0">
              <a:ln>
                <a:noFill/>
              </a:ln>
              <a:solidFill>
                <a:srgbClr val="002834"/>
              </a:solidFill>
              <a:effectLst/>
              <a:uLnTx/>
              <a:uFillTx/>
              <a:latin typeface="Arial" panose="020B0604020202020204" pitchFamily="34" charset="0"/>
              <a:ea typeface="Noto Sans CJK JP Bold"/>
              <a:cs typeface="Arial" panose="020B0604020202020204" pitchFamily="34" charset="0"/>
            </a:endParaRPr>
          </a:p>
        </p:txBody>
      </p:sp>
      <p:sp>
        <p:nvSpPr>
          <p:cNvPr id="44" name="正方形/長方形 43"/>
          <p:cNvSpPr/>
          <p:nvPr userDrawn="1"/>
        </p:nvSpPr>
        <p:spPr>
          <a:xfrm>
            <a:off x="4907997"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Japanese</a:t>
            </a:r>
            <a:r>
              <a:rPr kumimoji="1" lang="en-US" altLang="ja-JP" b="1" baseline="0" noProof="0" dirty="0" smtClean="0">
                <a:latin typeface="Roboto" pitchFamily="2" charset="0"/>
                <a:ea typeface="Noto Sans CJK JP Bold" panose="020B0800000000000000" pitchFamily="34" charset="-128"/>
              </a:rPr>
              <a:t> : </a:t>
            </a:r>
            <a:r>
              <a:rPr kumimoji="1" lang="fr-FR" altLang="ja-JP" baseline="0" noProof="0" dirty="0" smtClean="0">
                <a:latin typeface="Roboto" pitchFamily="2" charset="0"/>
                <a:ea typeface="Noto Sans CJK JP Bold" panose="020B0800000000000000" pitchFamily="34" charset="-128"/>
              </a:rPr>
              <a:t>Noto Sans CJK JP Bold</a:t>
            </a:r>
            <a:endParaRPr kumimoji="1" lang="ja-JP" altLang="en-US" baseline="0" noProof="0" dirty="0" err="1" smtClean="0">
              <a:latin typeface="Roboto" pitchFamily="2" charset="0"/>
              <a:ea typeface="Noto Sans CJK JP Bold" panose="020B0800000000000000" pitchFamily="34" charset="-128"/>
            </a:endParaRPr>
          </a:p>
        </p:txBody>
      </p:sp>
      <p:sp>
        <p:nvSpPr>
          <p:cNvPr id="46" name="Title 1"/>
          <p:cNvSpPr txBox="1">
            <a:spLocks/>
          </p:cNvSpPr>
          <p:nvPr userDrawn="1"/>
        </p:nvSpPr>
        <p:spPr>
          <a:xfrm>
            <a:off x="522089" y="3982861"/>
            <a:ext cx="8099822" cy="460942"/>
          </a:xfrm>
          <a:prstGeom prst="rect">
            <a:avLst/>
          </a:prstGeom>
        </p:spPr>
        <p:txBody>
          <a:bodyPr vert="horz" lIns="0" tIns="0" rIns="0" bIns="0" rtlCol="0" anchor="t" anchorCtr="0">
            <a:normAutofit fontScale="6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2400" baseline="0" noProof="0" dirty="0" smtClean="0">
                <a:latin typeface="Roboto" pitchFamily="2" charset="0"/>
                <a:ea typeface="Noto Sans CJK JP Bold" panose="020B0800000000000000" pitchFamily="34" charset="-128"/>
              </a:rPr>
              <a:t>zip</a:t>
            </a:r>
            <a:r>
              <a:rPr kumimoji="1" lang="ja-JP" altLang="en-US" sz="2400" baseline="0" noProof="0" dirty="0" smtClean="0">
                <a:latin typeface="Roboto" pitchFamily="2" charset="0"/>
                <a:ea typeface="Noto Sans CJK JP Bold" panose="020B0800000000000000" pitchFamily="34" charset="-128"/>
              </a:rPr>
              <a:t>ファイルに同梱されているフォントをインストールしてから本ファイルを開いてください。</a:t>
            </a:r>
            <a:endParaRPr kumimoji="1" lang="en-US" altLang="ja-JP" sz="24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1800" baseline="0" noProof="0" dirty="0" smtClean="0">
                <a:latin typeface="Roboto" pitchFamily="2" charset="0"/>
                <a:ea typeface="Noto Sans CJK JP Bold" panose="020B0800000000000000" pitchFamily="34" charset="-128"/>
              </a:rPr>
              <a:t>Open the file after installing the fonts included in the zip archive.</a:t>
            </a:r>
            <a:endParaRPr kumimoji="1" lang="ja-JP" altLang="en-US" sz="18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spTree>
    <p:extLst>
      <p:ext uri="{BB962C8B-B14F-4D97-AF65-F5344CB8AC3E}">
        <p14:creationId xmlns:p14="http://schemas.microsoft.com/office/powerpoint/2010/main" val="24469491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baseline="0">
                <a:solidFill>
                  <a:schemeClr val="tx1">
                    <a:tint val="75000"/>
                  </a:schemeClr>
                </a:solidFill>
                <a:latin typeface="Roboto" pitchFamily="2" charset="0"/>
                <a:ea typeface="Noto Sans CJK JP Bold" panose="020B0800000000000000" pitchFamily="34" charset="-128"/>
              </a:defRPr>
            </a:lvl1pPr>
          </a:lstStyle>
          <a:p>
            <a:fld id="{54E0A626-36E7-4ACB-AE94-30B8AB1B2246}" type="datetimeFigureOut">
              <a:rPr lang="en-GB" smtClean="0"/>
              <a:pPr/>
              <a:t>07/05/2017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baseline="0">
                <a:solidFill>
                  <a:schemeClr val="tx1">
                    <a:tint val="75000"/>
                  </a:schemeClr>
                </a:solidFill>
                <a:latin typeface="Roboto" pitchFamily="2" charset="0"/>
                <a:ea typeface="Noto Sans CJK JP Bold" panose="020B0800000000000000" pitchFamily="34" charset="-128"/>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baseline="0">
                <a:solidFill>
                  <a:schemeClr val="tx1">
                    <a:tint val="75000"/>
                  </a:schemeClr>
                </a:solidFill>
                <a:latin typeface="Roboto" pitchFamily="2" charset="0"/>
                <a:ea typeface="Noto Sans CJK JP Bold" panose="020B0800000000000000" pitchFamily="34" charset="-128"/>
              </a:defRPr>
            </a:lvl1pPr>
          </a:lstStyle>
          <a:p>
            <a:fld id="{45D37B1E-C366-494F-A587-962AD9AABC83}" type="slidenum">
              <a:rPr lang="en-GB" smtClean="0"/>
              <a:pPr/>
              <a:t>‹#›</a:t>
            </a:fld>
            <a:endParaRPr lang="en-GB" dirty="0"/>
          </a:p>
        </p:txBody>
      </p:sp>
      <p:pic>
        <p:nvPicPr>
          <p:cNvPr id="9" name="Billed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4615200"/>
            <a:ext cx="1096011" cy="327600"/>
          </a:xfrm>
          <a:prstGeom prst="rect">
            <a:avLst/>
          </a:prstGeom>
        </p:spPr>
      </p:pic>
      <p:pic>
        <p:nvPicPr>
          <p:cNvPr id="12" name="Billede 1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93600" y="4687130"/>
            <a:ext cx="641236" cy="234000"/>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718" r:id="rId6"/>
  </p:sldLayoutIdLst>
  <p:timing>
    <p:tnLst>
      <p:par>
        <p:cTn id="1" dur="indefinite" restart="never" nodeType="tmRoot"/>
      </p:par>
    </p:tnLst>
  </p:timing>
  <p:txStyles>
    <p:titleStyle>
      <a:lvl1pPr algn="ctr" defTabSz="685800" rtl="0" eaLnBrk="1" latinLnBrk="0" hangingPunct="1">
        <a:lnSpc>
          <a:spcPct val="90000"/>
        </a:lnSpc>
        <a:spcBef>
          <a:spcPct val="0"/>
        </a:spcBef>
        <a:buNone/>
        <a:defRPr kumimoji="1" sz="3600" b="1" i="0" kern="1200" baseline="0">
          <a:solidFill>
            <a:schemeClr val="bg1"/>
          </a:solidFill>
          <a:latin typeface="Roboto" charset="0"/>
          <a:ea typeface="Noto Sans CJK JP Bold" panose="020B0800000000000000" pitchFamily="34" charset="-128"/>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kumimoji="1" sz="1350" kern="1200">
          <a:solidFill>
            <a:schemeClr val="bg1"/>
          </a:solidFill>
          <a:latin typeface="Roboto" pitchFamily="2" charset="0"/>
          <a:ea typeface="Noto Sans CJK JP Bold" panose="020B0800000000000000" pitchFamily="34" charset="-128"/>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kumimoji="1" sz="1250" kern="1200">
          <a:solidFill>
            <a:schemeClr val="bg1"/>
          </a:solidFill>
          <a:latin typeface="Roboto" pitchFamily="2" charset="0"/>
          <a:ea typeface="Noto Sans CJK JP Bold" panose="020B0800000000000000" pitchFamily="34" charset="-128"/>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baseline="0">
          <a:solidFill>
            <a:schemeClr val="bg1"/>
          </a:solidFill>
          <a:latin typeface="Roboto" pitchFamily="2" charset="0"/>
          <a:ea typeface="Noto Sans CJK JP Bold" panose="020B0800000000000000" pitchFamily="34" charset="-128"/>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45" y="1579749"/>
            <a:ext cx="3823223" cy="22693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671" y="1596647"/>
            <a:ext cx="3843259" cy="2235545"/>
          </a:xfrm>
          <a:prstGeom prst="rect">
            <a:avLst/>
          </a:prstGeom>
        </p:spPr>
      </p:pic>
    </p:spTree>
    <p:extLst>
      <p:ext uri="{BB962C8B-B14F-4D97-AF65-F5344CB8AC3E}">
        <p14:creationId xmlns:p14="http://schemas.microsoft.com/office/powerpoint/2010/main" val="298863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62" y="1424153"/>
            <a:ext cx="3233454" cy="2472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83" y="1430343"/>
            <a:ext cx="3631225" cy="2466041"/>
          </a:xfrm>
          <a:prstGeom prst="rect">
            <a:avLst/>
          </a:prstGeom>
        </p:spPr>
      </p:pic>
    </p:spTree>
    <p:extLst>
      <p:ext uri="{BB962C8B-B14F-4D97-AF65-F5344CB8AC3E}">
        <p14:creationId xmlns:p14="http://schemas.microsoft.com/office/powerpoint/2010/main" val="51257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31463463"/>
              </p:ext>
            </p:extLst>
          </p:nvPr>
        </p:nvGraphicFramePr>
        <p:xfrm>
          <a:off x="482318" y="539750"/>
          <a:ext cx="8199458" cy="3337560"/>
        </p:xfrm>
        <a:graphic>
          <a:graphicData uri="http://schemas.openxmlformats.org/drawingml/2006/table">
            <a:tbl>
              <a:tblPr firstRow="1" bandRow="1">
                <a:tableStyleId>{5C22544A-7EE6-4342-B048-85BDC9FD1C3A}</a:tableStyleId>
              </a:tblPr>
              <a:tblGrid>
                <a:gridCol w="4099729">
                  <a:extLst>
                    <a:ext uri="{9D8B030D-6E8A-4147-A177-3AD203B41FA5}">
                      <a16:colId xmlns:a16="http://schemas.microsoft.com/office/drawing/2014/main" val="4174031407"/>
                    </a:ext>
                  </a:extLst>
                </a:gridCol>
                <a:gridCol w="4099729">
                  <a:extLst>
                    <a:ext uri="{9D8B030D-6E8A-4147-A177-3AD203B41FA5}">
                      <a16:colId xmlns:a16="http://schemas.microsoft.com/office/drawing/2014/main" val="3222464879"/>
                    </a:ext>
                  </a:extLst>
                </a:gridCol>
              </a:tblGrid>
              <a:tr h="370840">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Frame</a:t>
                      </a:r>
                      <a:r>
                        <a:rPr lang="en-US" sz="1800" baseline="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 by Frame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Skeletal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4746188"/>
                  </a:ext>
                </a:extLst>
              </a:tr>
              <a:tr h="370840">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377515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Large</a:t>
                      </a:r>
                      <a:r>
                        <a:rPr lang="en-US" sz="1600" baseline="0" dirty="0" smtClean="0">
                          <a:solidFill>
                            <a:schemeClr val="bg1"/>
                          </a:solidFill>
                        </a:rPr>
                        <a:t> textures, more memory.</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Simple Atlases, more CPU overhead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306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Inflexible</a:t>
                      </a:r>
                      <a:r>
                        <a:rPr lang="en-US" sz="1600" baseline="0" dirty="0" smtClean="0">
                          <a:solidFill>
                            <a:schemeClr val="bg1"/>
                          </a:solidFill>
                        </a:rPr>
                        <a:t>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More</a:t>
                      </a:r>
                      <a:r>
                        <a:rPr lang="en-US" sz="1600" baseline="0" dirty="0" smtClean="0">
                          <a:solidFill>
                            <a:schemeClr val="bg1"/>
                          </a:solidFill>
                        </a:rPr>
                        <a:t> flexible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788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Smoothing requires more</a:t>
                      </a:r>
                      <a:r>
                        <a:rPr lang="en-US" sz="1600" baseline="0" dirty="0" smtClean="0">
                          <a:solidFill>
                            <a:schemeClr val="bg1"/>
                          </a:solidFill>
                        </a:rPr>
                        <a:t> frames.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Smoothing</a:t>
                      </a:r>
                      <a:r>
                        <a:rPr lang="en-US" sz="1600" baseline="0" dirty="0" smtClean="0">
                          <a:solidFill>
                            <a:schemeClr val="bg1"/>
                          </a:solidFill>
                        </a:rPr>
                        <a:t> is based on time and CPU.</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3168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No</a:t>
                      </a:r>
                      <a:r>
                        <a:rPr lang="en-US" sz="1600" baseline="0" dirty="0" smtClean="0">
                          <a:solidFill>
                            <a:schemeClr val="bg1"/>
                          </a:solidFill>
                        </a:rPr>
                        <a:t> blending*</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a:t>
                      </a:r>
                      <a:r>
                        <a:rPr lang="en-US" sz="1600" baseline="0" dirty="0" smtClean="0">
                          <a:solidFill>
                            <a:schemeClr val="bg1"/>
                          </a:solidFill>
                        </a:rPr>
                        <a:t> blending can be achieved.</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289745"/>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Great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Great Memory Saver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6779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Detailed</a:t>
                      </a:r>
                      <a:r>
                        <a:rPr lang="en-US" sz="1600" baseline="0" dirty="0" smtClean="0">
                          <a:solidFill>
                            <a:schemeClr val="bg1"/>
                          </a:solidFill>
                        </a:rPr>
                        <a:t> and complex animations.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Animations</a:t>
                      </a:r>
                      <a:r>
                        <a:rPr lang="en-US" sz="1600" baseline="0" dirty="0" smtClean="0">
                          <a:solidFill>
                            <a:schemeClr val="bg1"/>
                          </a:solidFill>
                        </a:rPr>
                        <a:t> that are simple-software driven.</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87599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Good for small</a:t>
                      </a:r>
                      <a:r>
                        <a:rPr lang="en-US" sz="1600" baseline="0" dirty="0" smtClean="0">
                          <a:solidFill>
                            <a:schemeClr val="bg1"/>
                          </a:solidFill>
                        </a:rPr>
                        <a:t> objects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Good for Large objects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276570"/>
                  </a:ext>
                </a:extLst>
              </a:tr>
            </a:tbl>
          </a:graphicData>
        </a:graphic>
      </p:graphicFrame>
    </p:spTree>
    <p:extLst>
      <p:ext uri="{BB962C8B-B14F-4D97-AF65-F5344CB8AC3E}">
        <p14:creationId xmlns:p14="http://schemas.microsoft.com/office/powerpoint/2010/main" val="172910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Anima2D Demo</a:t>
            </a:r>
            <a:endParaRPr lang="en-GB" dirty="0">
              <a:latin typeface="+mj-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3379711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Where are </a:t>
            </a:r>
            <a:r>
              <a:rPr lang="en-GB" smtClean="0">
                <a:latin typeface="+mj-lt"/>
              </a:rPr>
              <a:t>we heading to?</a:t>
            </a:r>
            <a:endParaRPr lang="en-GB" dirty="0">
              <a:latin typeface="+mj-lt"/>
            </a:endParaRPr>
          </a:p>
        </p:txBody>
      </p:sp>
      <p:sp>
        <p:nvSpPr>
          <p:cNvPr id="6" name="Text Placeholder 5"/>
          <p:cNvSpPr>
            <a:spLocks noGrp="1"/>
          </p:cNvSpPr>
          <p:nvPr>
            <p:ph type="body" sz="quarter" idx="10"/>
          </p:nvPr>
        </p:nvSpPr>
        <p:spPr/>
        <p:txBody>
          <a:bodyPr/>
          <a:lstStyle/>
          <a:p>
            <a:r>
              <a:rPr lang="en-US" dirty="0"/>
              <a:t>- 2D Character rigging workflow will be focused in the Sprite Editor. This provides a smoother and neater workflow.</a:t>
            </a:r>
          </a:p>
          <a:p>
            <a:r>
              <a:rPr lang="en-US" dirty="0"/>
              <a:t>- Create edit bones, hierarchy of bones.</a:t>
            </a:r>
          </a:p>
          <a:p>
            <a:r>
              <a:rPr lang="en-US" dirty="0"/>
              <a:t>- Auto and manual mesh tessellation</a:t>
            </a:r>
          </a:p>
          <a:p>
            <a:r>
              <a:rPr lang="en-US" dirty="0"/>
              <a:t>- Auto and manual vertex weight assignment</a:t>
            </a:r>
          </a:p>
          <a:p>
            <a:r>
              <a:rPr lang="en-US" dirty="0"/>
              <a:t>- Free Form Deformation</a:t>
            </a:r>
          </a:p>
          <a:p>
            <a:r>
              <a:rPr lang="en-US" dirty="0"/>
              <a:t>- Inverse Kinematics</a:t>
            </a:r>
            <a:endParaRPr lang="en-GB" dirty="0" smtClean="0"/>
          </a:p>
        </p:txBody>
      </p:sp>
    </p:spTree>
    <p:extLst>
      <p:ext uri="{BB962C8B-B14F-4D97-AF65-F5344CB8AC3E}">
        <p14:creationId xmlns:p14="http://schemas.microsoft.com/office/powerpoint/2010/main" val="2098284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What’s coming?</a:t>
            </a:r>
            <a:endParaRPr lang="en-GB" dirty="0">
              <a:latin typeface="+mj-lt"/>
            </a:endParaRPr>
          </a:p>
        </p:txBody>
      </p:sp>
      <p:pic>
        <p:nvPicPr>
          <p:cNvPr id="2" name="AnimationPrototyp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4155" y="1068070"/>
            <a:ext cx="6096000" cy="3429000"/>
          </a:xfrm>
          <a:prstGeom prst="rect">
            <a:avLst/>
          </a:prstGeom>
        </p:spPr>
      </p:pic>
    </p:spTree>
    <p:extLst>
      <p:ext uri="{BB962C8B-B14F-4D97-AF65-F5344CB8AC3E}">
        <p14:creationId xmlns:p14="http://schemas.microsoft.com/office/powerpoint/2010/main" val="2044916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References</a:t>
            </a:r>
            <a:endParaRPr lang="en-GB" dirty="0">
              <a:latin typeface="+mj-lt"/>
            </a:endParaRPr>
          </a:p>
        </p:txBody>
      </p:sp>
      <p:sp>
        <p:nvSpPr>
          <p:cNvPr id="6" name="Text Placeholder 5"/>
          <p:cNvSpPr>
            <a:spLocks noGrp="1"/>
          </p:cNvSpPr>
          <p:nvPr>
            <p:ph type="body" sz="quarter" idx="10"/>
          </p:nvPr>
        </p:nvSpPr>
        <p:spPr/>
        <p:txBody>
          <a:bodyPr/>
          <a:lstStyle/>
          <a:p>
            <a:r>
              <a:rPr lang="en-GB" sz="2000" dirty="0" smtClean="0">
                <a:latin typeface="+mj-lt"/>
              </a:rPr>
              <a:t>Slides and demo Project</a:t>
            </a:r>
            <a:r>
              <a:rPr lang="en-GB" sz="2000" dirty="0">
                <a:latin typeface="+mj-lt"/>
              </a:rPr>
              <a:t>: </a:t>
            </a:r>
            <a:endParaRPr lang="en-GB" sz="2000" dirty="0" smtClean="0">
              <a:latin typeface="+mj-lt"/>
            </a:endParaRPr>
          </a:p>
          <a:p>
            <a:pPr lvl="1"/>
            <a:r>
              <a:rPr lang="en-GB" dirty="0" smtClean="0">
                <a:latin typeface="+mj-lt"/>
              </a:rPr>
              <a:t>https</a:t>
            </a:r>
            <a:r>
              <a:rPr lang="en-GB" dirty="0">
                <a:latin typeface="+mj-lt"/>
              </a:rPr>
              <a:t>://github.com/ArturoNereu/Unity2DAnimation</a:t>
            </a:r>
            <a:endParaRPr lang="en-GB" sz="2000" dirty="0" smtClean="0">
              <a:latin typeface="+mj-lt"/>
            </a:endParaRPr>
          </a:p>
          <a:p>
            <a:r>
              <a:rPr lang="en-GB" sz="2000" dirty="0" smtClean="0">
                <a:latin typeface="+mj-lt"/>
              </a:rPr>
              <a:t>Anima2D </a:t>
            </a:r>
            <a:r>
              <a:rPr lang="en-GB" sz="2000" dirty="0">
                <a:latin typeface="+mj-lt"/>
              </a:rPr>
              <a:t>Package: </a:t>
            </a:r>
            <a:endParaRPr lang="en-GB" sz="2000" dirty="0" smtClean="0">
              <a:latin typeface="+mj-lt"/>
            </a:endParaRPr>
          </a:p>
          <a:p>
            <a:pPr lvl="1"/>
            <a:r>
              <a:rPr lang="en-GB" dirty="0">
                <a:latin typeface="+mj-lt"/>
              </a:rPr>
              <a:t>https://www.assetstore.unity3d.com/#!/</a:t>
            </a:r>
            <a:r>
              <a:rPr lang="en-GB" dirty="0" smtClean="0">
                <a:latin typeface="+mj-lt"/>
              </a:rPr>
              <a:t>content/79840</a:t>
            </a:r>
          </a:p>
          <a:p>
            <a:pPr marL="219600" lvl="1" indent="0">
              <a:buNone/>
            </a:pPr>
            <a:r>
              <a:rPr lang="en-GB" dirty="0" smtClean="0">
                <a:latin typeface="+mj-lt"/>
              </a:rPr>
              <a:t>2D Skeletal Animation for Unity – Unite Europe</a:t>
            </a:r>
          </a:p>
          <a:p>
            <a:pPr lvl="1"/>
            <a:r>
              <a:rPr lang="en-GB" dirty="0">
                <a:latin typeface="+mj-lt"/>
              </a:rPr>
              <a:t>https://</a:t>
            </a:r>
            <a:r>
              <a:rPr lang="en-GB" dirty="0" smtClean="0">
                <a:latin typeface="+mj-lt"/>
              </a:rPr>
              <a:t>youtu.be/IQ8ZbZoXCcg</a:t>
            </a:r>
          </a:p>
          <a:p>
            <a:pPr lvl="1"/>
            <a:endParaRPr lang="en-GB" dirty="0" smtClean="0">
              <a:latin typeface="+mj-lt"/>
            </a:endParaRPr>
          </a:p>
        </p:txBody>
      </p:sp>
    </p:spTree>
    <p:extLst>
      <p:ext uri="{BB962C8B-B14F-4D97-AF65-F5344CB8AC3E}">
        <p14:creationId xmlns:p14="http://schemas.microsoft.com/office/powerpoint/2010/main" val="188743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8000" dirty="0" smtClean="0">
                <a:latin typeface="+mj-lt"/>
              </a:rPr>
              <a:t>Q &amp; A</a:t>
            </a:r>
            <a:endParaRPr lang="en-GB" sz="8000" dirty="0">
              <a:latin typeface="+mj-lt"/>
            </a:endParaRPr>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おおき</a:t>
            </a:r>
            <a:r>
              <a:rPr lang="ja-JP" altLang="en-US" dirty="0" smtClean="0"/>
              <a:t>に </a:t>
            </a:r>
            <a:r>
              <a:rPr lang="en-US" altLang="ja-JP" dirty="0" smtClean="0"/>
              <a:t>!!</a:t>
            </a:r>
            <a:endParaRPr lang="en-GB" dirty="0"/>
          </a:p>
        </p:txBody>
      </p:sp>
    </p:spTree>
    <p:extLst>
      <p:ext uri="{BB962C8B-B14F-4D97-AF65-F5344CB8AC3E}">
        <p14:creationId xmlns:p14="http://schemas.microsoft.com/office/powerpoint/2010/main" val="94457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Future of 2D Animation in Unity</a:t>
            </a:r>
            <a:endParaRPr lang="en-GB" dirty="0">
              <a:latin typeface="+mj-lt"/>
            </a:endParaRPr>
          </a:p>
        </p:txBody>
      </p:sp>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en-US" b="0" dirty="0" smtClean="0"/>
              <a:t>Arturo</a:t>
            </a:r>
            <a:r>
              <a:rPr lang="da-DK" b="0" dirty="0" smtClean="0"/>
              <a:t> Núñez</a:t>
            </a:r>
            <a:br>
              <a:rPr lang="da-DK" b="0" dirty="0" smtClean="0"/>
            </a:br>
            <a:r>
              <a:rPr lang="da-DK" sz="2800" b="0" dirty="0" smtClean="0">
                <a:latin typeface="+mj-lt"/>
              </a:rPr>
              <a:t>Product Evangelist, Unity Technologies</a:t>
            </a:r>
            <a:r>
              <a:rPr lang="da-DK" sz="3200" b="0" dirty="0" smtClean="0">
                <a:latin typeface="+mj-lt"/>
              </a:rPr>
              <a:t/>
            </a:r>
            <a:br>
              <a:rPr lang="da-DK" sz="3200" b="0" dirty="0" smtClean="0">
                <a:latin typeface="+mj-lt"/>
              </a:rPr>
            </a:br>
            <a:r>
              <a:rPr lang="da-DK" sz="2400" b="0" dirty="0" smtClean="0">
                <a:latin typeface="+mj-lt"/>
              </a:rPr>
              <a:t>@ArturoNereu</a:t>
            </a:r>
            <a:endParaRPr lang="da-DK" sz="24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Objectives</a:t>
            </a:r>
            <a:endParaRPr lang="en-GB" dirty="0">
              <a:latin typeface="+mj-lt"/>
            </a:endParaRPr>
          </a:p>
        </p:txBody>
      </p:sp>
      <p:sp>
        <p:nvSpPr>
          <p:cNvPr id="6" name="Text Placeholder 5"/>
          <p:cNvSpPr>
            <a:spLocks noGrp="1"/>
          </p:cNvSpPr>
          <p:nvPr>
            <p:ph type="body" sz="quarter" idx="10"/>
          </p:nvPr>
        </p:nvSpPr>
        <p:spPr/>
        <p:txBody>
          <a:bodyPr/>
          <a:lstStyle/>
          <a:p>
            <a:pPr marL="0" indent="0">
              <a:buNone/>
            </a:pPr>
            <a:r>
              <a:rPr lang="en-GB" sz="2400" dirty="0" smtClean="0"/>
              <a:t>At the end of the presentation, you will be able to:</a:t>
            </a:r>
          </a:p>
          <a:p>
            <a:pPr marL="0" indent="0">
              <a:buNone/>
            </a:pPr>
            <a:endParaRPr lang="en-GB" sz="2200" dirty="0"/>
          </a:p>
          <a:p>
            <a:r>
              <a:rPr lang="en-GB" sz="2400" dirty="0" smtClean="0">
                <a:latin typeface="+mj-lt"/>
              </a:rPr>
              <a:t>Select the best animation technique for your game based on artistic and technical constraints.</a:t>
            </a:r>
          </a:p>
          <a:p>
            <a:pPr marL="0" indent="0">
              <a:buNone/>
            </a:pPr>
            <a:endParaRPr lang="en-GB" sz="2400" dirty="0" smtClean="0">
              <a:latin typeface="+mj-lt"/>
            </a:endParaRPr>
          </a:p>
          <a:p>
            <a:r>
              <a:rPr lang="en-GB" sz="2400" dirty="0" smtClean="0">
                <a:latin typeface="+mj-lt"/>
              </a:rPr>
              <a:t> Animate a 2D humanoid character in Unity using Anima2D.</a:t>
            </a:r>
          </a:p>
          <a:p>
            <a:pPr marL="0" indent="0">
              <a:buNone/>
            </a:pPr>
            <a:endParaRPr lang="en-GB" sz="2400" dirty="0" smtClean="0">
              <a:latin typeface="+mj-lt"/>
            </a:endParaRPr>
          </a:p>
          <a:p>
            <a:r>
              <a:rPr lang="en-GB" sz="2400" dirty="0" smtClean="0">
                <a:latin typeface="+mj-lt"/>
              </a:rPr>
              <a:t>Understand where Unity 2D animation tools are heading to.</a:t>
            </a:r>
          </a:p>
          <a:p>
            <a:endParaRPr lang="en-GB" sz="2200" dirty="0" smtClean="0"/>
          </a:p>
        </p:txBody>
      </p:sp>
    </p:spTree>
    <p:extLst>
      <p:ext uri="{BB962C8B-B14F-4D97-AF65-F5344CB8AC3E}">
        <p14:creationId xmlns:p14="http://schemas.microsoft.com/office/powerpoint/2010/main" val="2717482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0995" y="1330058"/>
            <a:ext cx="1815113" cy="631726"/>
          </a:xfrm>
        </p:spPr>
        <p:txBody>
          <a:bodyPr/>
          <a:lstStyle/>
          <a:p>
            <a:r>
              <a:rPr lang="en-GB" dirty="0" smtClean="0">
                <a:latin typeface="+mj-lt"/>
              </a:rPr>
              <a:t>Animation</a:t>
            </a:r>
            <a:endParaRPr lang="en-GB" dirty="0">
              <a:latin typeface="+mj-lt"/>
            </a:endParaRPr>
          </a:p>
        </p:txBody>
      </p:sp>
      <p:sp>
        <p:nvSpPr>
          <p:cNvPr id="6" name="Text Placeholder 5"/>
          <p:cNvSpPr>
            <a:spLocks noGrp="1"/>
          </p:cNvSpPr>
          <p:nvPr>
            <p:ph type="body" sz="quarter" idx="10"/>
          </p:nvPr>
        </p:nvSpPr>
        <p:spPr>
          <a:xfrm>
            <a:off x="550632" y="1807612"/>
            <a:ext cx="7740000" cy="1586019"/>
          </a:xfrm>
        </p:spPr>
        <p:txBody>
          <a:bodyPr anchor="ctr"/>
          <a:lstStyle/>
          <a:p>
            <a:pPr marL="0" indent="0" algn="ctr">
              <a:buNone/>
            </a:pPr>
            <a:r>
              <a:rPr lang="en-GB" sz="5400" dirty="0" smtClean="0">
                <a:latin typeface="+mj-lt"/>
              </a:rPr>
              <a:t>The Illusion of Life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Tree>
    <p:extLst>
      <p:ext uri="{BB962C8B-B14F-4D97-AF65-F5344CB8AC3E}">
        <p14:creationId xmlns:p14="http://schemas.microsoft.com/office/powerpoint/2010/main" val="421299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Frame by Frame Animation</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6" name="Rectangle 5"/>
          <p:cNvSpPr/>
          <p:nvPr/>
        </p:nvSpPr>
        <p:spPr>
          <a:xfrm>
            <a:off x="1705617" y="1398805"/>
            <a:ext cx="1165618" cy="1420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9" name="TextBox 8"/>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p>
        </p:txBody>
      </p:sp>
    </p:spTree>
    <p:extLst>
      <p:ext uri="{BB962C8B-B14F-4D97-AF65-F5344CB8AC3E}">
        <p14:creationId xmlns:p14="http://schemas.microsoft.com/office/powerpoint/2010/main" val="4034782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4642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Skeletal Based Animation</a:t>
            </a:r>
            <a:endParaRPr lang="en-US"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486573"/>
            <a:ext cx="3509415" cy="25351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80" y="1488558"/>
            <a:ext cx="4503479" cy="2533207"/>
          </a:xfrm>
          <a:prstGeom prst="rect">
            <a:avLst/>
          </a:prstGeom>
        </p:spPr>
      </p:pic>
    </p:spTree>
    <p:extLst>
      <p:ext uri="{BB962C8B-B14F-4D97-AF65-F5344CB8AC3E}">
        <p14:creationId xmlns:p14="http://schemas.microsoft.com/office/powerpoint/2010/main" val="97516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97951" y="29956"/>
            <a:ext cx="2840858" cy="5113544"/>
          </a:xfrm>
          <a:prstGeom prst="rect">
            <a:avLst/>
          </a:prstGeom>
        </p:spPr>
      </p:pic>
    </p:spTree>
    <p:extLst>
      <p:ext uri="{BB962C8B-B14F-4D97-AF65-F5344CB8AC3E}">
        <p14:creationId xmlns:p14="http://schemas.microsoft.com/office/powerpoint/2010/main" val="2576667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Unite17-tokyo-powerpoint-templa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dark" id="{E92AC4E6-75A6-0C4D-84AD-AFB94E820442}" vid="{B8224B8E-3068-454A-8780-11EEF2C1F0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Unite17-tokyo-powerpoint-template-dark</Template>
  <TotalTime>0</TotalTime>
  <Words>1314</Words>
  <Application>Microsoft Office PowerPoint</Application>
  <PresentationFormat>On-screen Show (16:9)</PresentationFormat>
  <Paragraphs>108</Paragraphs>
  <Slides>18</Slides>
  <Notes>18</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Noto Sans CJK JP Bold</vt:lpstr>
      <vt:lpstr>Roboto</vt:lpstr>
      <vt:lpstr>Roboto Black</vt:lpstr>
      <vt:lpstr>Roboto Light</vt:lpstr>
      <vt:lpstr>Roboto Thin</vt:lpstr>
      <vt:lpstr>Unite17-tokyo-powerpoint-template</vt:lpstr>
      <vt:lpstr>PowerPoint Presentation</vt:lpstr>
      <vt:lpstr>The Future of 2D Animation in Unity</vt:lpstr>
      <vt:lpstr>Arturo Núñez Product Evangelist, Unity Technologies @ArturoNereu</vt:lpstr>
      <vt:lpstr>Objectives</vt:lpstr>
      <vt:lpstr>Animation</vt:lpstr>
      <vt:lpstr>Frame by Frame Animation</vt:lpstr>
      <vt:lpstr>PowerPoint Presentation</vt:lpstr>
      <vt:lpstr>Skeletal Based Animation</vt:lpstr>
      <vt:lpstr>PowerPoint Presentation</vt:lpstr>
      <vt:lpstr>The Old Days</vt:lpstr>
      <vt:lpstr>The Old Days</vt:lpstr>
      <vt:lpstr>PowerPoint Presentation</vt:lpstr>
      <vt:lpstr>Anima2D Demo</vt:lpstr>
      <vt:lpstr>Where are we heading to?</vt:lpstr>
      <vt:lpstr>What’s coming?</vt:lpstr>
      <vt:lpstr>References</vt:lpstr>
      <vt:lpstr>Q &amp; A</vt:lpstr>
      <vt:lpstr>おおきに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2017-03-30T07:45:26Z</dcterms:created>
  <dcterms:modified xsi:type="dcterms:W3CDTF">2017-05-07T09:03:06Z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